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2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1C4F-2D76-4B78-B227-082183ED8758}" type="datetimeFigureOut">
              <a:rPr lang="en-US" smtClean="0"/>
              <a:pPr/>
              <a:t>4/13/2019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82BF-948C-41C6-9D26-DADA5AA216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6610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BEE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social network for your own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304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1417" y="470263"/>
            <a:ext cx="10041632" cy="5749515"/>
          </a:xfrm>
        </p:spPr>
      </p:pic>
      <p:sp>
        <p:nvSpPr>
          <p:cNvPr id="4" name="Rectangle 3"/>
          <p:cNvSpPr/>
          <p:nvPr/>
        </p:nvSpPr>
        <p:spPr>
          <a:xfrm>
            <a:off x="5153499" y="6219778"/>
            <a:ext cx="256615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2 (moderator)</a:t>
            </a:r>
          </a:p>
        </p:txBody>
      </p:sp>
    </p:spTree>
    <p:extLst>
      <p:ext uri="{BB962C8B-B14F-4D97-AF65-F5344CB8AC3E}">
        <p14:creationId xmlns:p14="http://schemas.microsoft.com/office/powerpoint/2010/main" xmlns="" val="7140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2544" y="352698"/>
            <a:ext cx="10041150" cy="5917474"/>
          </a:xfrm>
        </p:spPr>
      </p:pic>
      <p:sp>
        <p:nvSpPr>
          <p:cNvPr id="4" name="Rectangle 3"/>
          <p:cNvSpPr/>
          <p:nvPr/>
        </p:nvSpPr>
        <p:spPr>
          <a:xfrm>
            <a:off x="5710107" y="6270172"/>
            <a:ext cx="18660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 1 (members)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98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5693" y="1018902"/>
            <a:ext cx="10454813" cy="4950824"/>
          </a:xfrm>
        </p:spPr>
      </p:pic>
      <p:sp>
        <p:nvSpPr>
          <p:cNvPr id="4" name="Rectangle 3"/>
          <p:cNvSpPr/>
          <p:nvPr/>
        </p:nvSpPr>
        <p:spPr>
          <a:xfrm>
            <a:off x="5434521" y="6076295"/>
            <a:ext cx="22571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2 (members)</a:t>
            </a:r>
          </a:p>
        </p:txBody>
      </p:sp>
    </p:spTree>
    <p:extLst>
      <p:ext uri="{BB962C8B-B14F-4D97-AF65-F5344CB8AC3E}">
        <p14:creationId xmlns:p14="http://schemas.microsoft.com/office/powerpoint/2010/main" xmlns="" val="88119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689" y="2566852"/>
            <a:ext cx="10018713" cy="1752599"/>
          </a:xfrm>
        </p:spPr>
        <p:txBody>
          <a:bodyPr/>
          <a:lstStyle/>
          <a:p>
            <a:r>
              <a:rPr lang="en-US" dirty="0" smtClean="0"/>
              <a:t>DB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224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734767318"/>
              </p:ext>
            </p:extLst>
          </p:nvPr>
        </p:nvGraphicFramePr>
        <p:xfrm>
          <a:off x="3584643" y="413868"/>
          <a:ext cx="4851400" cy="330428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230695054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4241505660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7754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User_id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int(PK)Auto-INCR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9655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fullname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3811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collegename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3637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dob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date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0046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emailid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16799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User_name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varchar(UNIIQUE </a:t>
                      </a:r>
                      <a:r>
                        <a:rPr lang="en-US" sz="1600" dirty="0" err="1" smtClean="0">
                          <a:effectLst/>
                        </a:rPr>
                        <a:t>KEY_FK_tb_login_tbl</a:t>
                      </a:r>
                      <a:r>
                        <a:rPr lang="en-US" sz="1600" dirty="0" smtClean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45944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password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4984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Mobileno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integer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4509630"/>
                  </a:ext>
                </a:extLst>
              </a:tr>
            </a:tbl>
          </a:graphicData>
        </a:graphic>
      </p:graphicFrame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1920240" y="13758"/>
            <a:ext cx="44544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REGISTRATION TABLE</a:t>
            </a:r>
            <a:endParaRPr kumimoji="0" lang="en-US" altLang="en-US" sz="2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9485389"/>
              </p:ext>
            </p:extLst>
          </p:nvPr>
        </p:nvGraphicFramePr>
        <p:xfrm>
          <a:off x="3584643" y="3747008"/>
          <a:ext cx="5703048" cy="31109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70647">
                  <a:extLst>
                    <a:ext uri="{9D8B030D-6E8A-4147-A177-3AD203B41FA5}">
                      <a16:colId xmlns:a16="http://schemas.microsoft.com/office/drawing/2014/main" xmlns="" val="2837473352"/>
                    </a:ext>
                  </a:extLst>
                </a:gridCol>
                <a:gridCol w="3332401">
                  <a:extLst>
                    <a:ext uri="{9D8B030D-6E8A-4147-A177-3AD203B41FA5}">
                      <a16:colId xmlns:a16="http://schemas.microsoft.com/office/drawing/2014/main" xmlns="" val="1108777604"/>
                    </a:ext>
                  </a:extLst>
                </a:gridCol>
              </a:tblGrid>
              <a:tr h="2462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4018037595"/>
                  </a:ext>
                </a:extLst>
              </a:tr>
              <a:tr h="26811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Post_id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int(PK_Auto-INCR)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2463407732"/>
                  </a:ext>
                </a:extLst>
              </a:tr>
              <a:tr h="654774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Post_parent_id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Post_type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Int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FK_tbl_post_post_id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Varchar(</a:t>
                      </a:r>
                      <a:r>
                        <a:rPr lang="en-US" sz="1600" dirty="0" err="1">
                          <a:effectLst/>
                        </a:rPr>
                        <a:t>FK_tbl_post_type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784625464"/>
                  </a:ext>
                </a:extLst>
              </a:tr>
              <a:tr h="26811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Created_time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Datetime timestamp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308165270"/>
                  </a:ext>
                </a:extLst>
              </a:tr>
              <a:tr h="26811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Updated_time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datetime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2523463926"/>
                  </a:ext>
                </a:extLst>
              </a:tr>
              <a:tr h="26811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Created_by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Varchar(FK_user_name_user_table)</a:t>
                      </a:r>
                      <a:endParaRPr lang="en-US" sz="10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1296616667"/>
                  </a:ext>
                </a:extLst>
              </a:tr>
              <a:tr h="654774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Updated_by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Post_content</a:t>
                      </a:r>
                      <a:endParaRPr lang="en-US" sz="10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Varchar(</a:t>
                      </a:r>
                      <a:r>
                        <a:rPr lang="en-US" sz="1600" dirty="0" err="1">
                          <a:effectLst/>
                        </a:rPr>
                        <a:t>FK_user_name_user_table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BLOB</a:t>
                      </a:r>
                      <a:endParaRPr lang="en-US" sz="10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7413" marR="67413" marT="0" marB="0"/>
                </a:tc>
                <a:extLst>
                  <a:ext uri="{0D108BD9-81ED-4DB2-BD59-A6C34878D82A}">
                    <a16:rowId xmlns:a16="http://schemas.microsoft.com/office/drawing/2014/main" xmlns="" val="113913682"/>
                  </a:ext>
                </a:extLst>
              </a:tr>
            </a:tbl>
          </a:graphicData>
        </a:graphic>
      </p:graphicFrame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920240" y="3308346"/>
            <a:ext cx="18036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/>
                <a:cs typeface="Times New Roman" panose="02020603050405020304" pitchFamily="18" charset="0"/>
              </a:rPr>
              <a:t>POST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1225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13769827"/>
              </p:ext>
            </p:extLst>
          </p:nvPr>
        </p:nvGraphicFramePr>
        <p:xfrm>
          <a:off x="3845900" y="611535"/>
          <a:ext cx="4851400" cy="16583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15408551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434919301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>
                          <a:effectLst/>
                        </a:rPr>
                        <a:t>field_name</a:t>
                      </a:r>
                      <a:endParaRPr lang="en-US" sz="1400" b="1" kern="1400" cap="all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>
                          <a:effectLst/>
                        </a:rPr>
                        <a:t>data_TYPE</a:t>
                      </a:r>
                      <a:endParaRPr lang="en-US" sz="1400" b="1" kern="1400" cap="all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652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Post_id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int(FK_tbl_post)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00275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like_id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int(PK_Auto-incr)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0838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Liked_user_name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Varchar(FK_tbl_usr)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51832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Like_time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Datetime</a:t>
                      </a:r>
                      <a:r>
                        <a:rPr lang="en-US" sz="1600" dirty="0">
                          <a:effectLst/>
                        </a:rPr>
                        <a:t> Timestamp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3971003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51703" y="211425"/>
            <a:ext cx="2993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LIKE HISTORY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4508515"/>
              </p:ext>
            </p:extLst>
          </p:nvPr>
        </p:nvGraphicFramePr>
        <p:xfrm>
          <a:off x="3845900" y="3115245"/>
          <a:ext cx="4689566" cy="339878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79823">
                  <a:extLst>
                    <a:ext uri="{9D8B030D-6E8A-4147-A177-3AD203B41FA5}">
                      <a16:colId xmlns:a16="http://schemas.microsoft.com/office/drawing/2014/main" xmlns="" val="1012229068"/>
                    </a:ext>
                  </a:extLst>
                </a:gridCol>
                <a:gridCol w="2209743">
                  <a:extLst>
                    <a:ext uri="{9D8B030D-6E8A-4147-A177-3AD203B41FA5}">
                      <a16:colId xmlns:a16="http://schemas.microsoft.com/office/drawing/2014/main" xmlns="" val="283910208"/>
                    </a:ext>
                  </a:extLst>
                </a:gridCol>
              </a:tblGrid>
              <a:tr h="244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400" cap="all" dirty="0" err="1">
                          <a:effectLst/>
                        </a:rPr>
                        <a:t>field_name</a:t>
                      </a:r>
                      <a:endParaRPr lang="en-US" sz="9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45842" marR="45842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400" cap="all">
                          <a:effectLst/>
                        </a:rPr>
                        <a:t>data_TYPE</a:t>
                      </a:r>
                      <a:endParaRPr lang="en-US" sz="900" b="1" kern="1400" cap="all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45842" marR="45842" marT="0" marB="0"/>
                </a:tc>
                <a:extLst>
                  <a:ext uri="{0D108BD9-81ED-4DB2-BD59-A6C34878D82A}">
                    <a16:rowId xmlns:a16="http://schemas.microsoft.com/office/drawing/2014/main" xmlns="" val="2417692341"/>
                  </a:ext>
                </a:extLst>
              </a:tr>
              <a:tr h="594146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Comment_parent_id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Post_id</a:t>
                      </a:r>
                      <a:endParaRPr lang="en-US" sz="7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45842" marR="458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Int</a:t>
                      </a:r>
                      <a:r>
                        <a:rPr lang="en-US" sz="1100" dirty="0">
                          <a:effectLst/>
                        </a:rPr>
                        <a:t>(</a:t>
                      </a:r>
                      <a:r>
                        <a:rPr lang="en-US" sz="1100" dirty="0" err="1">
                          <a:effectLst/>
                        </a:rPr>
                        <a:t>FK_comment_id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int</a:t>
                      </a:r>
                      <a:endParaRPr lang="en-US" sz="7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45842" marR="45842" marT="0" marB="0"/>
                </a:tc>
                <a:extLst>
                  <a:ext uri="{0D108BD9-81ED-4DB2-BD59-A6C34878D82A}">
                    <a16:rowId xmlns:a16="http://schemas.microsoft.com/office/drawing/2014/main" xmlns="" val="1204463278"/>
                  </a:ext>
                </a:extLst>
              </a:tr>
              <a:tr h="2559833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Comment_id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Message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Created_timestamp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Updated_timestamp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Created_by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Updated_by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Like_count</a:t>
                      </a:r>
                      <a:endParaRPr lang="en-US" sz="70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45842" marR="4584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Int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Varchar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Datetime</a:t>
                      </a:r>
                      <a:r>
                        <a:rPr lang="en-US" sz="1100" dirty="0">
                          <a:effectLst/>
                        </a:rPr>
                        <a:t> Timestamp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Datetime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Varchar(</a:t>
                      </a:r>
                      <a:r>
                        <a:rPr lang="en-US" sz="1100" dirty="0" err="1">
                          <a:effectLst/>
                        </a:rPr>
                        <a:t>FK_user_name_user_table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Varchar(</a:t>
                      </a:r>
                      <a:r>
                        <a:rPr lang="en-US" sz="1100" dirty="0" err="1">
                          <a:effectLst/>
                        </a:rPr>
                        <a:t>FK_user_name_user_table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70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int</a:t>
                      </a:r>
                      <a:endParaRPr lang="en-US" sz="7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45842" marR="45842" marT="0" marB="0"/>
                </a:tc>
                <a:extLst>
                  <a:ext uri="{0D108BD9-81ED-4DB2-BD59-A6C34878D82A}">
                    <a16:rowId xmlns:a16="http://schemas.microsoft.com/office/drawing/2014/main" xmlns="" val="2645627961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51703" y="2438137"/>
            <a:ext cx="383470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COMMENT HISTORY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4111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093745772"/>
              </p:ext>
            </p:extLst>
          </p:nvPr>
        </p:nvGraphicFramePr>
        <p:xfrm>
          <a:off x="3091044" y="930718"/>
          <a:ext cx="4851400" cy="99999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35319708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1222717393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>
                          <a:effectLst/>
                        </a:rPr>
                        <a:t>data_TYPE</a:t>
                      </a:r>
                      <a:endParaRPr lang="en-US" sz="1400" b="1" kern="1400" cap="all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01318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postid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int</a:t>
                      </a:r>
                      <a:r>
                        <a:rPr lang="en-US" sz="1600" dirty="0" smtClean="0">
                          <a:effectLst/>
                        </a:rPr>
                        <a:t>(</a:t>
                      </a:r>
                      <a:r>
                        <a:rPr lang="en-US" sz="1600" dirty="0" err="1" smtClean="0">
                          <a:effectLst/>
                        </a:rPr>
                        <a:t>FK_tbl_posts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4972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User_id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Int</a:t>
                      </a:r>
                      <a:r>
                        <a:rPr lang="en-US" sz="1600" dirty="0">
                          <a:effectLst/>
                        </a:rPr>
                        <a:t>(</a:t>
                      </a:r>
                      <a:r>
                        <a:rPr lang="en-US" sz="1600" dirty="0" err="1">
                          <a:effectLst/>
                        </a:rPr>
                        <a:t>FK_tbl_reg_table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6918391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20240" y="269350"/>
            <a:ext cx="2589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SUBSCRIBE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555531"/>
              </p:ext>
            </p:extLst>
          </p:nvPr>
        </p:nvGraphicFramePr>
        <p:xfrm>
          <a:off x="2380161" y="2717986"/>
          <a:ext cx="6273165" cy="262153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2061984705"/>
                    </a:ext>
                  </a:extLst>
                </a:gridCol>
                <a:gridCol w="3707765">
                  <a:extLst>
                    <a:ext uri="{9D8B030D-6E8A-4147-A177-3AD203B41FA5}">
                      <a16:colId xmlns:a16="http://schemas.microsoft.com/office/drawing/2014/main" xmlns="" val="24537470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>
                          <a:effectLst/>
                        </a:rPr>
                        <a:t>field_name</a:t>
                      </a:r>
                      <a:endParaRPr lang="en-US" sz="1400" b="1" kern="1400" cap="all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5578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postid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integer(FK_tbl_posts)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02042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Notification_message</a:t>
                      </a:r>
                      <a:endParaRPr lang="en-US" sz="105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Created_by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05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Varchar(FK__user_name_user_table)</a:t>
                      </a:r>
                      <a:endParaRPr lang="en-US" sz="105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8864707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Created_timestamp</a:t>
                      </a:r>
                      <a:endParaRPr lang="en-US" sz="1600" dirty="0" smtClean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isread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Datetime</a:t>
                      </a:r>
                      <a:r>
                        <a:rPr lang="en-US" sz="1600" dirty="0">
                          <a:effectLst/>
                        </a:rPr>
                        <a:t> Timestamp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dirty="0" err="1" smtClean="0">
                          <a:effectLst/>
                        </a:rPr>
                        <a:t>boolean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72842589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920240" y="2093816"/>
            <a:ext cx="31261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NOTIFICATION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67928124"/>
              </p:ext>
            </p:extLst>
          </p:nvPr>
        </p:nvGraphicFramePr>
        <p:xfrm>
          <a:off x="2620717" y="5688950"/>
          <a:ext cx="4851400" cy="9764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35319708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1222717393"/>
                    </a:ext>
                  </a:extLst>
                </a:gridCol>
              </a:tblGrid>
              <a:tr h="3678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01318152"/>
                  </a:ext>
                </a:extLst>
              </a:tr>
              <a:tr h="39258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Post_type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varchar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4972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69183914"/>
                  </a:ext>
                </a:extLst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326132" y="5288840"/>
            <a:ext cx="2589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u="sng" dirty="0" smtClean="0">
                <a:solidFill>
                  <a:srgbClr val="40382D"/>
                </a:solidFill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POST_TYPE</a:t>
            </a: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341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300447"/>
            <a:ext cx="10018713" cy="6244044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37468849"/>
              </p:ext>
            </p:extLst>
          </p:nvPr>
        </p:nvGraphicFramePr>
        <p:xfrm>
          <a:off x="2778895" y="939059"/>
          <a:ext cx="4851400" cy="97649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353197085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1222717393"/>
                    </a:ext>
                  </a:extLst>
                </a:gridCol>
              </a:tblGrid>
              <a:tr h="3678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301318152"/>
                  </a:ext>
                </a:extLst>
              </a:tr>
              <a:tr h="392581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user_type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varchar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84972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69183914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484310" y="442520"/>
            <a:ext cx="25891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u="sng" dirty="0" smtClean="0">
                <a:solidFill>
                  <a:srgbClr val="40382D"/>
                </a:solidFill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USER_TYPE</a:t>
            </a: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 TABLE</a:t>
            </a:r>
            <a:endParaRPr kumimoji="0" lang="en-US" altLang="en-US" sz="20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Content Placeholder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34281106"/>
              </p:ext>
            </p:extLst>
          </p:nvPr>
        </p:nvGraphicFramePr>
        <p:xfrm>
          <a:off x="3043646" y="2554162"/>
          <a:ext cx="4865027" cy="14064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72606">
                  <a:extLst>
                    <a:ext uri="{9D8B030D-6E8A-4147-A177-3AD203B41FA5}">
                      <a16:colId xmlns:a16="http://schemas.microsoft.com/office/drawing/2014/main" xmlns="" val="2306950543"/>
                    </a:ext>
                  </a:extLst>
                </a:gridCol>
                <a:gridCol w="2292421">
                  <a:extLst>
                    <a:ext uri="{9D8B030D-6E8A-4147-A177-3AD203B41FA5}">
                      <a16:colId xmlns:a16="http://schemas.microsoft.com/office/drawing/2014/main" xmlns="" val="4241505660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field_name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400" cap="all" dirty="0" err="1">
                          <a:effectLst/>
                        </a:rPr>
                        <a:t>data_TYPE</a:t>
                      </a:r>
                      <a:endParaRPr lang="en-US" sz="1400" b="1" kern="1400" cap="all" dirty="0">
                        <a:solidFill>
                          <a:srgbClr val="40382D"/>
                        </a:solidFill>
                        <a:effectLst/>
                        <a:latin typeface="Book Antiqua" panose="02040602050305030304" pitchFamily="18" charset="0"/>
                        <a:ea typeface="HGSMinchoB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7754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user_name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varchar(UNIIQUE KEY)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96558561"/>
                  </a:ext>
                </a:extLst>
              </a:tr>
              <a:tr h="406498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password</a:t>
                      </a:r>
                      <a:endParaRPr lang="en-US" sz="105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Varchar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3811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 smtClean="0"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Tahoma" panose="020B0604030504040204" pitchFamily="34" charset="0"/>
                        </a:rPr>
                        <a:t>User_type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smtClean="0"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Tahoma" panose="020B0604030504040204" pitchFamily="34" charset="0"/>
                        </a:rPr>
                        <a:t>varchar</a:t>
                      </a:r>
                      <a:endParaRPr lang="en-US" sz="1600" dirty="0"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4509630"/>
                  </a:ext>
                </a:extLst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84310" y="2154052"/>
            <a:ext cx="44544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u="sng" dirty="0" smtClean="0">
                <a:solidFill>
                  <a:srgbClr val="40382D"/>
                </a:solidFill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LOGIN</a:t>
            </a:r>
            <a:r>
              <a:rPr kumimoji="0" lang="en-US" altLang="en-US" sz="2000" b="1" i="0" u="sng" strike="noStrike" cap="none" normalizeH="0" baseline="0" dirty="0" smtClean="0">
                <a:ln>
                  <a:noFill/>
                </a:ln>
                <a:solidFill>
                  <a:srgbClr val="40382D"/>
                </a:solidFill>
                <a:effectLst/>
                <a:latin typeface="Book Antiqua" panose="02040602050305030304" pitchFamily="18" charset="0"/>
                <a:ea typeface="HGSMinchoB" charset="-128"/>
                <a:cs typeface="Times New Roman" panose="02020603050405020304" pitchFamily="18" charset="0"/>
              </a:rPr>
              <a:t> TABLE</a:t>
            </a:r>
            <a:endParaRPr kumimoji="0" lang="en-US" altLang="en-US" sz="2800" b="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8809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997" y="2397034"/>
            <a:ext cx="10018713" cy="1752599"/>
          </a:xfrm>
        </p:spPr>
        <p:txBody>
          <a:bodyPr/>
          <a:lstStyle/>
          <a:p>
            <a:r>
              <a:rPr lang="en-US" b="1" dirty="0" smtClean="0"/>
              <a:t>LAYOUT</a:t>
            </a:r>
            <a:r>
              <a:rPr lang="en-US" dirty="0" smtClean="0"/>
              <a:t>:</a:t>
            </a:r>
            <a:r>
              <a:rPr lang="en-US" sz="2000" dirty="0" smtClean="0"/>
              <a:t>  </a:t>
            </a:r>
            <a:r>
              <a:rPr lang="en-US" dirty="0" smtClean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527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185" y="2423160"/>
            <a:ext cx="10018713" cy="1752599"/>
          </a:xfrm>
        </p:spPr>
        <p:txBody>
          <a:bodyPr/>
          <a:lstStyle/>
          <a:p>
            <a:r>
              <a:rPr lang="en-US" b="1" dirty="0"/>
              <a:t>LAYOUT</a:t>
            </a:r>
            <a:r>
              <a:rPr lang="en-US" dirty="0"/>
              <a:t>:</a:t>
            </a:r>
            <a:r>
              <a:rPr lang="en-US" sz="3600" dirty="0"/>
              <a:t>  </a:t>
            </a:r>
            <a:r>
              <a:rPr lang="en-US" dirty="0" smtClean="0"/>
              <a:t>Signup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251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Social Bee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not everyone knows every individual in other social networking sites.</a:t>
            </a:r>
          </a:p>
          <a:p>
            <a:r>
              <a:rPr lang="en-US" dirty="0" smtClean="0"/>
              <a:t>Provides a platform to create a social network for your own community.</a:t>
            </a:r>
          </a:p>
          <a:p>
            <a:r>
              <a:rPr lang="en-US" dirty="0" smtClean="0"/>
              <a:t>Limited access to individuals.</a:t>
            </a:r>
          </a:p>
          <a:p>
            <a:r>
              <a:rPr lang="en-US" dirty="0" smtClean="0"/>
              <a:t>High scalability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455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185" y="2423160"/>
            <a:ext cx="10018713" cy="1752599"/>
          </a:xfrm>
        </p:spPr>
        <p:txBody>
          <a:bodyPr/>
          <a:lstStyle/>
          <a:p>
            <a:r>
              <a:rPr lang="en-US" b="1" dirty="0"/>
              <a:t>LAYOUT</a:t>
            </a:r>
            <a:r>
              <a:rPr lang="en-US" dirty="0"/>
              <a:t>:</a:t>
            </a:r>
            <a:r>
              <a:rPr lang="en-US" sz="3600" dirty="0"/>
              <a:t>  </a:t>
            </a:r>
            <a:r>
              <a:rPr lang="en-US" dirty="0" smtClean="0"/>
              <a:t>Login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323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771"/>
          <a:stretch/>
        </p:blipFill>
        <p:spPr>
          <a:xfrm rot="16200000">
            <a:off x="3408217" y="-1538466"/>
            <a:ext cx="5922818" cy="9538854"/>
          </a:xfrm>
        </p:spPr>
      </p:pic>
      <p:sp>
        <p:nvSpPr>
          <p:cNvPr id="5" name="Rectangle 4"/>
          <p:cNvSpPr/>
          <p:nvPr/>
        </p:nvSpPr>
        <p:spPr>
          <a:xfrm>
            <a:off x="4879590" y="6192370"/>
            <a:ext cx="298007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TAB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4458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14"/>
          <a:stretch/>
        </p:blipFill>
        <p:spPr>
          <a:xfrm rot="16200000">
            <a:off x="3532041" y="-1431848"/>
            <a:ext cx="5538651" cy="9342872"/>
          </a:xfrm>
        </p:spPr>
      </p:pic>
      <p:sp>
        <p:nvSpPr>
          <p:cNvPr id="5" name="Rectangle 4"/>
          <p:cNvSpPr/>
          <p:nvPr/>
        </p:nvSpPr>
        <p:spPr>
          <a:xfrm>
            <a:off x="4393407" y="5934670"/>
            <a:ext cx="38159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 TAB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355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14"/>
          <a:stretch/>
        </p:blipFill>
        <p:spPr>
          <a:xfrm rot="16200000">
            <a:off x="3467944" y="-1615948"/>
            <a:ext cx="5915039" cy="9956826"/>
          </a:xfrm>
        </p:spPr>
      </p:pic>
      <p:sp>
        <p:nvSpPr>
          <p:cNvPr id="5" name="Rectangle 4"/>
          <p:cNvSpPr/>
          <p:nvPr/>
        </p:nvSpPr>
        <p:spPr>
          <a:xfrm>
            <a:off x="3469466" y="6050169"/>
            <a:ext cx="551433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PHOTOS/VIDEOS  TAB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9380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046"/>
          <a:stretch/>
        </p:blipFill>
        <p:spPr>
          <a:xfrm rot="16200000">
            <a:off x="3455500" y="-1521451"/>
            <a:ext cx="5865224" cy="9900904"/>
          </a:xfrm>
        </p:spPr>
      </p:pic>
      <p:sp>
        <p:nvSpPr>
          <p:cNvPr id="5" name="Rectangle 4"/>
          <p:cNvSpPr/>
          <p:nvPr/>
        </p:nvSpPr>
        <p:spPr>
          <a:xfrm>
            <a:off x="4068399" y="6195927"/>
            <a:ext cx="348044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GROUPS  TAB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007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505" y="2606040"/>
            <a:ext cx="10018713" cy="1752599"/>
          </a:xfrm>
        </p:spPr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638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8697" y="380999"/>
            <a:ext cx="8203473" cy="6132165"/>
          </a:xfrm>
        </p:spPr>
      </p:pic>
      <p:sp>
        <p:nvSpPr>
          <p:cNvPr id="5" name="Rectangle 4"/>
          <p:cNvSpPr/>
          <p:nvPr/>
        </p:nvSpPr>
        <p:spPr>
          <a:xfrm>
            <a:off x="6077430" y="5697472"/>
            <a:ext cx="1326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/>
              <a:t>	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 O 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848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4933" y="222070"/>
            <a:ext cx="8595885" cy="6021976"/>
          </a:xfrm>
        </p:spPr>
      </p:pic>
      <p:sp>
        <p:nvSpPr>
          <p:cNvPr id="5" name="Rectangle 4"/>
          <p:cNvSpPr/>
          <p:nvPr/>
        </p:nvSpPr>
        <p:spPr>
          <a:xfrm>
            <a:off x="5469309" y="5874714"/>
            <a:ext cx="19271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1 (admin)</a:t>
            </a:r>
          </a:p>
        </p:txBody>
      </p:sp>
    </p:spTree>
    <p:extLst>
      <p:ext uri="{BB962C8B-B14F-4D97-AF65-F5344CB8AC3E}">
        <p14:creationId xmlns:p14="http://schemas.microsoft.com/office/powerpoint/2010/main" xmlns="" val="269598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4502" y="209004"/>
            <a:ext cx="9711258" cy="6190443"/>
          </a:xfrm>
        </p:spPr>
      </p:pic>
      <p:sp>
        <p:nvSpPr>
          <p:cNvPr id="4" name="Rectangle 3"/>
          <p:cNvSpPr/>
          <p:nvPr/>
        </p:nvSpPr>
        <p:spPr>
          <a:xfrm>
            <a:off x="5999809" y="6399447"/>
            <a:ext cx="1880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2(admin)</a:t>
            </a:r>
          </a:p>
        </p:txBody>
      </p:sp>
    </p:spTree>
    <p:extLst>
      <p:ext uri="{BB962C8B-B14F-4D97-AF65-F5344CB8AC3E}">
        <p14:creationId xmlns:p14="http://schemas.microsoft.com/office/powerpoint/2010/main" xmlns="" val="12272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03330" y="209006"/>
            <a:ext cx="7908212" cy="6354197"/>
          </a:xfrm>
        </p:spPr>
      </p:pic>
      <p:sp>
        <p:nvSpPr>
          <p:cNvPr id="4" name="Rectangle 3"/>
          <p:cNvSpPr/>
          <p:nvPr/>
        </p:nvSpPr>
        <p:spPr>
          <a:xfrm>
            <a:off x="5325698" y="6010981"/>
            <a:ext cx="28634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1 (cont. creator)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xmlns="" val="98753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18719" y="431074"/>
            <a:ext cx="10348806" cy="5734595"/>
          </a:xfrm>
        </p:spPr>
      </p:pic>
      <p:sp>
        <p:nvSpPr>
          <p:cNvPr id="4" name="Rectangle 3"/>
          <p:cNvSpPr/>
          <p:nvPr/>
        </p:nvSpPr>
        <p:spPr>
          <a:xfrm>
            <a:off x="5360582" y="6279662"/>
            <a:ext cx="286508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b="1" cap="all" dirty="0"/>
              <a:t>level 2 (cont. creator)</a:t>
            </a:r>
          </a:p>
        </p:txBody>
      </p:sp>
    </p:spTree>
    <p:extLst>
      <p:ext uri="{BB962C8B-B14F-4D97-AF65-F5344CB8AC3E}">
        <p14:creationId xmlns:p14="http://schemas.microsoft.com/office/powerpoint/2010/main" xmlns="" val="327477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9541" y="209006"/>
            <a:ext cx="9627325" cy="6126480"/>
          </a:xfrm>
        </p:spPr>
      </p:pic>
      <p:sp>
        <p:nvSpPr>
          <p:cNvPr id="4" name="Rectangle 3"/>
          <p:cNvSpPr/>
          <p:nvPr/>
        </p:nvSpPr>
        <p:spPr>
          <a:xfrm>
            <a:off x="5850880" y="5966154"/>
            <a:ext cx="198464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level 1 (moderator)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7339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700</TotalTime>
  <Words>253</Words>
  <Application>Microsoft Office PowerPoint</Application>
  <PresentationFormat>Custom</PresentationFormat>
  <Paragraphs>136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Parallax</vt:lpstr>
      <vt:lpstr>SOCIAL BEE</vt:lpstr>
      <vt:lpstr>Why Social Bee ?</vt:lpstr>
      <vt:lpstr>DATA FLOW DIAGRAM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DB structure</vt:lpstr>
      <vt:lpstr>Slide 14</vt:lpstr>
      <vt:lpstr>Slide 15</vt:lpstr>
      <vt:lpstr>Slide 16</vt:lpstr>
      <vt:lpstr>Slide 17</vt:lpstr>
      <vt:lpstr>LAYOUT:  Homepage</vt:lpstr>
      <vt:lpstr>LAYOUT:  Signup </vt:lpstr>
      <vt:lpstr>LAYOUT:  Login 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BEE</dc:title>
  <dc:creator>GHOST</dc:creator>
  <cp:lastModifiedBy>HP</cp:lastModifiedBy>
  <cp:revision>25</cp:revision>
  <dcterms:created xsi:type="dcterms:W3CDTF">2019-03-22T07:16:53Z</dcterms:created>
  <dcterms:modified xsi:type="dcterms:W3CDTF">2019-04-13T17:36:02Z</dcterms:modified>
</cp:coreProperties>
</file>